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7" r:id="rId1"/>
    <p:sldMasterId id="2147483698" r:id="rId2"/>
    <p:sldMasterId id="2147483699" r:id="rId3"/>
  </p:sldMasterIdLst>
  <p:notesMasterIdLst>
    <p:notesMasterId r:id="rId14"/>
  </p:notesMasterIdLst>
  <p:sldIdLst>
    <p:sldId id="258" r:id="rId4"/>
    <p:sldId id="259" r:id="rId5"/>
    <p:sldId id="260" r:id="rId6"/>
    <p:sldId id="266" r:id="rId7"/>
    <p:sldId id="267" r:id="rId8"/>
    <p:sldId id="257" r:id="rId9"/>
    <p:sldId id="261" r:id="rId10"/>
    <p:sldId id="262" r:id="rId11"/>
    <p:sldId id="264" r:id="rId12"/>
    <p:sldId id="26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21">
          <p15:clr>
            <a:srgbClr val="A4A3A4"/>
          </p15:clr>
        </p15:guide>
        <p15:guide id="2" pos="4158">
          <p15:clr>
            <a:srgbClr val="A4A3A4"/>
          </p15:clr>
        </p15:guide>
        <p15:guide id="3" orient="horz" pos="3226">
          <p15:clr>
            <a:srgbClr val="A4A3A4"/>
          </p15:clr>
        </p15:guide>
        <p15:guide id="4" orient="horz" pos="3339">
          <p15:clr>
            <a:srgbClr val="A4A3A4"/>
          </p15:clr>
        </p15:guide>
        <p15:guide id="5" pos="302">
          <p15:clr>
            <a:srgbClr val="A4A3A4"/>
          </p15:clr>
        </p15:guide>
        <p15:guide id="6" orient="horz" pos="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B28F7-6320-4C85-BBE1-D740FA75824A}">
  <a:tblStyle styleId="{85FB28F7-6320-4C85-BBE1-D740FA7582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" y="154"/>
      </p:cViewPr>
      <p:guideLst>
        <p:guide orient="horz" pos="3521"/>
        <p:guide pos="4158"/>
        <p:guide orient="horz" pos="3226"/>
        <p:guide orient="horz" pos="3339"/>
        <p:guide pos="302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5772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16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copyrights">
  <p:cSld name="Blank with copyrigh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ion 6">
  <p:cSld name="Bullets Option 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body" idx="1"/>
          </p:nvPr>
        </p:nvSpPr>
        <p:spPr>
          <a:xfrm>
            <a:off x="409575" y="1467048"/>
            <a:ext cx="32430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100FF"/>
              </a:buClr>
              <a:buSzPts val="3600"/>
              <a:buNone/>
              <a:defRPr sz="3600" b="1">
                <a:solidFill>
                  <a:srgbClr val="A100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2"/>
          </p:nvPr>
        </p:nvSpPr>
        <p:spPr>
          <a:xfrm>
            <a:off x="409575" y="3256510"/>
            <a:ext cx="32430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3"/>
          </p:nvPr>
        </p:nvSpPr>
        <p:spPr>
          <a:xfrm>
            <a:off x="4497451" y="1467048"/>
            <a:ext cx="32430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100FF"/>
              </a:buClr>
              <a:buSzPts val="3600"/>
              <a:buNone/>
              <a:defRPr sz="3600" b="1">
                <a:solidFill>
                  <a:srgbClr val="A100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4"/>
          </p:nvPr>
        </p:nvSpPr>
        <p:spPr>
          <a:xfrm>
            <a:off x="4497451" y="3256510"/>
            <a:ext cx="32430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5"/>
          </p:nvPr>
        </p:nvSpPr>
        <p:spPr>
          <a:xfrm>
            <a:off x="8585328" y="1467048"/>
            <a:ext cx="32430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100FF"/>
              </a:buClr>
              <a:buSzPts val="3600"/>
              <a:buNone/>
              <a:defRPr sz="3600" b="1">
                <a:solidFill>
                  <a:srgbClr val="A100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6"/>
          </p:nvPr>
        </p:nvSpPr>
        <p:spPr>
          <a:xfrm>
            <a:off x="8585328" y="3256510"/>
            <a:ext cx="32430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ion 7">
  <p:cSld name="Bullets Option 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381000" y="4068348"/>
            <a:ext cx="24789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2"/>
          </p:nvPr>
        </p:nvSpPr>
        <p:spPr>
          <a:xfrm>
            <a:off x="381000" y="3429000"/>
            <a:ext cx="24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3"/>
          </p:nvPr>
        </p:nvSpPr>
        <p:spPr>
          <a:xfrm>
            <a:off x="3243456" y="4068348"/>
            <a:ext cx="24789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body" idx="4"/>
          </p:nvPr>
        </p:nvSpPr>
        <p:spPr>
          <a:xfrm>
            <a:off x="3243456" y="3429000"/>
            <a:ext cx="24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5"/>
          </p:nvPr>
        </p:nvSpPr>
        <p:spPr>
          <a:xfrm>
            <a:off x="6105912" y="4068348"/>
            <a:ext cx="24789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6"/>
          </p:nvPr>
        </p:nvSpPr>
        <p:spPr>
          <a:xfrm>
            <a:off x="6105912" y="3429000"/>
            <a:ext cx="24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7"/>
          </p:nvPr>
        </p:nvSpPr>
        <p:spPr>
          <a:xfrm>
            <a:off x="8968368" y="4068348"/>
            <a:ext cx="24789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8"/>
          </p:nvPr>
        </p:nvSpPr>
        <p:spPr>
          <a:xfrm>
            <a:off x="8968368" y="3429000"/>
            <a:ext cx="24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 opt 2">
  <p:cSld name="People opt 2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>
            <a:spLocks noGrp="1"/>
          </p:cNvSpPr>
          <p:nvPr>
            <p:ph type="pic" idx="2"/>
          </p:nvPr>
        </p:nvSpPr>
        <p:spPr>
          <a:xfrm>
            <a:off x="1147889" y="2192171"/>
            <a:ext cx="1858800" cy="18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5" name="Google Shape;135;p13"/>
          <p:cNvSpPr>
            <a:spLocks noGrp="1"/>
          </p:cNvSpPr>
          <p:nvPr>
            <p:ph type="pic" idx="3"/>
          </p:nvPr>
        </p:nvSpPr>
        <p:spPr>
          <a:xfrm>
            <a:off x="3815262" y="2192171"/>
            <a:ext cx="1858800" cy="18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6" name="Google Shape;136;p13"/>
          <p:cNvSpPr>
            <a:spLocks noGrp="1"/>
          </p:cNvSpPr>
          <p:nvPr>
            <p:ph type="pic" idx="4"/>
          </p:nvPr>
        </p:nvSpPr>
        <p:spPr>
          <a:xfrm>
            <a:off x="6482635" y="2192171"/>
            <a:ext cx="1858800" cy="18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7" name="Google Shape;137;p13"/>
          <p:cNvSpPr>
            <a:spLocks noGrp="1"/>
          </p:cNvSpPr>
          <p:nvPr>
            <p:ph type="pic" idx="5"/>
          </p:nvPr>
        </p:nvSpPr>
        <p:spPr>
          <a:xfrm>
            <a:off x="9150007" y="2192171"/>
            <a:ext cx="1858800" cy="18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1"/>
          </p:nvPr>
        </p:nvSpPr>
        <p:spPr>
          <a:xfrm>
            <a:off x="989295" y="4165807"/>
            <a:ext cx="21873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6"/>
          </p:nvPr>
        </p:nvSpPr>
        <p:spPr>
          <a:xfrm>
            <a:off x="3656667" y="4165807"/>
            <a:ext cx="21873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7"/>
          </p:nvPr>
        </p:nvSpPr>
        <p:spPr>
          <a:xfrm>
            <a:off x="6324039" y="4165807"/>
            <a:ext cx="21873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body" idx="8"/>
          </p:nvPr>
        </p:nvSpPr>
        <p:spPr>
          <a:xfrm>
            <a:off x="8991412" y="4165807"/>
            <a:ext cx="21873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and copy">
  <p:cSld name="Table and cop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381000" y="1943955"/>
            <a:ext cx="1143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 opt 2">
  <p:cSld name="Divider Slide opt 2"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542021" y="1162878"/>
            <a:ext cx="83187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marL="1371600" lvl="2" indent="-609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3pPr>
            <a:lvl4pPr marL="1828800" lvl="3" indent="-609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–"/>
              <a:defRPr sz="6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2"/>
          </p:nvPr>
        </p:nvSpPr>
        <p:spPr>
          <a:xfrm>
            <a:off x="542020" y="5034169"/>
            <a:ext cx="83187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marL="1371600" lvl="2" indent="-609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3pPr>
            <a:lvl4pPr marL="1828800" lvl="3" indent="-609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–"/>
              <a:defRPr sz="6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opt 4">
  <p:cSld name="Divider Slide opt 4"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9555002" y="5833304"/>
            <a:ext cx="2256479" cy="605668"/>
            <a:chOff x="9638475" y="1219200"/>
            <a:chExt cx="1389886" cy="373063"/>
          </a:xfrm>
        </p:grpSpPr>
        <p:pic>
          <p:nvPicPr>
            <p:cNvPr id="159" name="Google Shape;159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638475" y="1372165"/>
              <a:ext cx="1389886" cy="220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7"/>
            <p:cNvSpPr/>
            <p:nvPr/>
          </p:nvSpPr>
          <p:spPr>
            <a:xfrm>
              <a:off x="10448925" y="1219200"/>
              <a:ext cx="136525" cy="147638"/>
            </a:xfrm>
            <a:custGeom>
              <a:avLst/>
              <a:gdLst/>
              <a:ahLst/>
              <a:cxnLst/>
              <a:rect l="l" t="t" r="r" b="b"/>
              <a:pathLst>
                <a:path w="86" h="93" extrusionOk="0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381000" y="2903537"/>
            <a:ext cx="114300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marL="1371600" lvl="2" indent="-609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3pPr>
            <a:lvl4pPr marL="1828800" lvl="3" indent="-609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–"/>
              <a:defRPr sz="6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urple blank">
  <p:cSld name="Purple blank">
    <p:bg>
      <p:bgPr>
        <a:solidFill>
          <a:schemeClr val="accen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 flipH="1">
            <a:off x="11617085" y="6537474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355739" y="6537399"/>
            <a:ext cx="41421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st Master Text Slide">
  <p:cSld name="Best Master Text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44488" y="1219200"/>
            <a:ext cx="115110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2019 Accenture.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1">
  <p:cSld name="Divider 1">
    <p:bg>
      <p:bgPr>
        <a:solidFill>
          <a:schemeClr val="accen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 flipH="1">
            <a:off x="11617085" y="6537474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ftr" idx="11"/>
          </p:nvPr>
        </p:nvSpPr>
        <p:spPr>
          <a:xfrm>
            <a:off x="754226" y="6494041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20" descr="A picture containing drawing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482516"/>
            <a:ext cx="192024" cy="20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 1">
  <p:cSld name="Bullets Opt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754226" y="6494041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 descr="A picture containing drawing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482516"/>
            <a:ext cx="192024" cy="20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 1">
  <p:cSld name="Bullets Opt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219222" y="240215"/>
            <a:ext cx="105156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None/>
              <a:defRPr sz="2400">
                <a:solidFill>
                  <a:srgbClr val="33CC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924364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3470816" y="6629400"/>
            <a:ext cx="525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Copyright 2022 Accenture. All rights reserved. Accenture Confidential Information. Internal Use Only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219075" y="600260"/>
            <a:ext cx="10515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book/Lecture">
  <p:cSld name="Playbook/Lectur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1" y="-4488"/>
            <a:ext cx="12190895" cy="6862228"/>
            <a:chOff x="0" y="-3366"/>
            <a:chExt cx="9143400" cy="5146800"/>
          </a:xfrm>
        </p:grpSpPr>
        <p:sp>
          <p:nvSpPr>
            <p:cNvPr id="187" name="Google Shape;187;p24"/>
            <p:cNvSpPr/>
            <p:nvPr/>
          </p:nvSpPr>
          <p:spPr>
            <a:xfrm>
              <a:off x="0" y="-3366"/>
              <a:ext cx="9143400" cy="5146800"/>
            </a:xfrm>
            <a:prstGeom prst="rect">
              <a:avLst/>
            </a:prstGeom>
            <a:solidFill>
              <a:srgbClr val="F5F7F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89491" y="197168"/>
              <a:ext cx="8794500" cy="459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4"/>
          <p:cNvSpPr txBox="1"/>
          <p:nvPr/>
        </p:nvSpPr>
        <p:spPr>
          <a:xfrm>
            <a:off x="5688980" y="6565842"/>
            <a:ext cx="232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Copyright Ⓒ 2022 Accenture  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583757" y="515602"/>
            <a:ext cx="58806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13131"/>
              </a:buClr>
              <a:buSzPts val="1051"/>
              <a:buNone/>
              <a:defRPr sz="1051" b="0" i="0" u="none" strike="noStrike" cap="none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2"/>
          </p:nvPr>
        </p:nvSpPr>
        <p:spPr>
          <a:xfrm>
            <a:off x="583758" y="726500"/>
            <a:ext cx="11058000" cy="1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13131"/>
              </a:buClr>
              <a:buSzPts val="3200"/>
              <a:buNone/>
              <a:defRPr sz="3200" b="0" i="0" u="none" strike="noStrike" cap="none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11641895" y="6555881"/>
            <a:ext cx="411600" cy="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914" y="6465311"/>
            <a:ext cx="733863" cy="31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orient="horz" pos="2938">
          <p15:clr>
            <a:srgbClr val="FBAE40"/>
          </p15:clr>
        </p15:guide>
        <p15:guide id="3" pos="269">
          <p15:clr>
            <a:srgbClr val="FBAE40"/>
          </p15:clr>
        </p15:guide>
        <p15:guide id="4" pos="5499">
          <p15:clr>
            <a:srgbClr val="FBAE40"/>
          </p15:clr>
        </p15:guide>
        <p15:guide id="5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ndard slide_no bullets">
  <p:cSld name="1_Standard slide_no bullet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7129748" y="3813288"/>
            <a:ext cx="3087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99"/>
              <a:buNone/>
              <a:defRPr sz="1199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7129748" y="4055931"/>
            <a:ext cx="3087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99"/>
              <a:buNone/>
              <a:defRPr sz="1199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>
            <a:spLocks noGrp="1"/>
          </p:cNvSpPr>
          <p:nvPr>
            <p:ph type="pic" idx="3"/>
          </p:nvPr>
        </p:nvSpPr>
        <p:spPr>
          <a:xfrm>
            <a:off x="6119820" y="3578084"/>
            <a:ext cx="778500" cy="779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option 4">
  <p:cSld name="Agenda option 4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410716" y="3580468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7824549" y="358356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10238384" y="358820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5410716" y="1597537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5"/>
          </p:nvPr>
        </p:nvSpPr>
        <p:spPr>
          <a:xfrm>
            <a:off x="7824549" y="1600631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6"/>
          </p:nvPr>
        </p:nvSpPr>
        <p:spPr>
          <a:xfrm>
            <a:off x="10238384" y="160527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7"/>
          </p:nvPr>
        </p:nvSpPr>
        <p:spPr>
          <a:xfrm>
            <a:off x="5402461" y="2304462"/>
            <a:ext cx="1581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8"/>
          </p:nvPr>
        </p:nvSpPr>
        <p:spPr>
          <a:xfrm>
            <a:off x="7824549" y="2288696"/>
            <a:ext cx="15726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9"/>
          </p:nvPr>
        </p:nvSpPr>
        <p:spPr>
          <a:xfrm>
            <a:off x="10238382" y="2286854"/>
            <a:ext cx="15726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3"/>
          </p:nvPr>
        </p:nvSpPr>
        <p:spPr>
          <a:xfrm>
            <a:off x="5394206" y="4287392"/>
            <a:ext cx="1581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4"/>
          </p:nvPr>
        </p:nvSpPr>
        <p:spPr>
          <a:xfrm>
            <a:off x="7816294" y="4271626"/>
            <a:ext cx="15726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5"/>
          </p:nvPr>
        </p:nvSpPr>
        <p:spPr>
          <a:xfrm>
            <a:off x="10230127" y="4269784"/>
            <a:ext cx="15726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6"/>
          </p:nvPr>
        </p:nvSpPr>
        <p:spPr>
          <a:xfrm>
            <a:off x="369776" y="1597537"/>
            <a:ext cx="4395300" cy="3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marL="1371600" lvl="2" indent="-609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3pPr>
            <a:lvl4pPr marL="1828800" lvl="3" indent="-609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–"/>
              <a:defRPr sz="6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Gradient Dark 1">
  <p:cSld name="Key Message Gradient Dark 1">
    <p:bg>
      <p:bgPr>
        <a:solidFill>
          <a:schemeClr val="accent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767840" y="2015925"/>
            <a:ext cx="8656200" cy="28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Option 5">
  <p:cSld name="Agenda Option 5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81003" y="377805"/>
            <a:ext cx="114216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marL="1371600" lvl="2" indent="-609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3pPr>
            <a:lvl4pPr marL="1828800" lvl="3" indent="-609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–"/>
              <a:defRPr sz="6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397512" y="434601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3"/>
          </p:nvPr>
        </p:nvSpPr>
        <p:spPr>
          <a:xfrm>
            <a:off x="2857730" y="434601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4"/>
          </p:nvPr>
        </p:nvSpPr>
        <p:spPr>
          <a:xfrm>
            <a:off x="5317948" y="434601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5"/>
          </p:nvPr>
        </p:nvSpPr>
        <p:spPr>
          <a:xfrm>
            <a:off x="7778166" y="434601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6"/>
          </p:nvPr>
        </p:nvSpPr>
        <p:spPr>
          <a:xfrm>
            <a:off x="10238384" y="4346013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7"/>
          </p:nvPr>
        </p:nvSpPr>
        <p:spPr>
          <a:xfrm>
            <a:off x="397512" y="236308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8"/>
          </p:nvPr>
        </p:nvSpPr>
        <p:spPr>
          <a:xfrm>
            <a:off x="2857730" y="236308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9"/>
          </p:nvPr>
        </p:nvSpPr>
        <p:spPr>
          <a:xfrm>
            <a:off x="5317948" y="236308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3"/>
          </p:nvPr>
        </p:nvSpPr>
        <p:spPr>
          <a:xfrm>
            <a:off x="7778166" y="236308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4"/>
          </p:nvPr>
        </p:nvSpPr>
        <p:spPr>
          <a:xfrm>
            <a:off x="10238384" y="2363082"/>
            <a:ext cx="1572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5"/>
          </p:nvPr>
        </p:nvSpPr>
        <p:spPr>
          <a:xfrm>
            <a:off x="397512" y="3159475"/>
            <a:ext cx="15810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6"/>
          </p:nvPr>
        </p:nvSpPr>
        <p:spPr>
          <a:xfrm>
            <a:off x="2861856" y="3143709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7"/>
          </p:nvPr>
        </p:nvSpPr>
        <p:spPr>
          <a:xfrm>
            <a:off x="5317946" y="3162634"/>
            <a:ext cx="15810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8"/>
          </p:nvPr>
        </p:nvSpPr>
        <p:spPr>
          <a:xfrm>
            <a:off x="7782290" y="3146868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9"/>
          </p:nvPr>
        </p:nvSpPr>
        <p:spPr>
          <a:xfrm>
            <a:off x="10238382" y="3145026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0"/>
          </p:nvPr>
        </p:nvSpPr>
        <p:spPr>
          <a:xfrm>
            <a:off x="389257" y="5142405"/>
            <a:ext cx="15810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21"/>
          </p:nvPr>
        </p:nvSpPr>
        <p:spPr>
          <a:xfrm>
            <a:off x="2853601" y="5126639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2"/>
          </p:nvPr>
        </p:nvSpPr>
        <p:spPr>
          <a:xfrm>
            <a:off x="5309691" y="5145564"/>
            <a:ext cx="15810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3"/>
          </p:nvPr>
        </p:nvSpPr>
        <p:spPr>
          <a:xfrm>
            <a:off x="7774035" y="5129798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24"/>
          </p:nvPr>
        </p:nvSpPr>
        <p:spPr>
          <a:xfrm>
            <a:off x="10230127" y="5127956"/>
            <a:ext cx="157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381000" y="1943100"/>
            <a:ext cx="8572500" cy="4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Layout">
  <p:cSld name="Two Columns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381000" y="1943100"/>
            <a:ext cx="5400000" cy="4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2"/>
          </p:nvPr>
        </p:nvSpPr>
        <p:spPr>
          <a:xfrm>
            <a:off x="6411000" y="1945849"/>
            <a:ext cx="5400000" cy="4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ion 3">
  <p:cSld name="Bullets Option 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003807" y="4699746"/>
            <a:ext cx="24675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3746803" y="4699746"/>
            <a:ext cx="24675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3"/>
          </p:nvPr>
        </p:nvSpPr>
        <p:spPr>
          <a:xfrm>
            <a:off x="6600432" y="4699746"/>
            <a:ext cx="24675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4"/>
          </p:nvPr>
        </p:nvSpPr>
        <p:spPr>
          <a:xfrm>
            <a:off x="9343428" y="4699746"/>
            <a:ext cx="24675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381000" y="381001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5"/>
          </p:nvPr>
        </p:nvSpPr>
        <p:spPr>
          <a:xfrm>
            <a:off x="663693" y="1851079"/>
            <a:ext cx="51795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6"/>
          </p:nvPr>
        </p:nvSpPr>
        <p:spPr>
          <a:xfrm>
            <a:off x="6288001" y="1851079"/>
            <a:ext cx="51795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ion 4">
  <p:cSld name="Bullets Option 4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1" y="1928174"/>
            <a:ext cx="12192000" cy="44052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1480215" y="2410216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444500" y="2410216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1480215" y="3635687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444501" y="3635687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5"/>
          </p:nvPr>
        </p:nvSpPr>
        <p:spPr>
          <a:xfrm>
            <a:off x="1480215" y="4861158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6"/>
          </p:nvPr>
        </p:nvSpPr>
        <p:spPr>
          <a:xfrm>
            <a:off x="444501" y="4861158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7"/>
          </p:nvPr>
        </p:nvSpPr>
        <p:spPr>
          <a:xfrm>
            <a:off x="7131715" y="2410216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8"/>
          </p:nvPr>
        </p:nvSpPr>
        <p:spPr>
          <a:xfrm>
            <a:off x="6096000" y="2410216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9"/>
          </p:nvPr>
        </p:nvSpPr>
        <p:spPr>
          <a:xfrm>
            <a:off x="7131715" y="3635687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3"/>
          </p:nvPr>
        </p:nvSpPr>
        <p:spPr>
          <a:xfrm>
            <a:off x="6096001" y="3635687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4"/>
          </p:nvPr>
        </p:nvSpPr>
        <p:spPr>
          <a:xfrm>
            <a:off x="7131715" y="4861158"/>
            <a:ext cx="42432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15"/>
          </p:nvPr>
        </p:nvSpPr>
        <p:spPr>
          <a:xfrm>
            <a:off x="6096001" y="4861158"/>
            <a:ext cx="8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Option 5">
  <p:cSld name="Bullets Option 5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>
            <a:off x="1" y="1754996"/>
            <a:ext cx="12192000" cy="45786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body" idx="1"/>
          </p:nvPr>
        </p:nvSpPr>
        <p:spPr>
          <a:xfrm>
            <a:off x="381001" y="2104386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2"/>
          </p:nvPr>
        </p:nvSpPr>
        <p:spPr>
          <a:xfrm>
            <a:off x="381000" y="3532780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3"/>
          </p:nvPr>
        </p:nvSpPr>
        <p:spPr>
          <a:xfrm>
            <a:off x="380999" y="4965814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4"/>
          </p:nvPr>
        </p:nvSpPr>
        <p:spPr>
          <a:xfrm>
            <a:off x="6103436" y="2104386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5"/>
          </p:nvPr>
        </p:nvSpPr>
        <p:spPr>
          <a:xfrm>
            <a:off x="6103435" y="3532780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6"/>
          </p:nvPr>
        </p:nvSpPr>
        <p:spPr>
          <a:xfrm>
            <a:off x="6103434" y="4965814"/>
            <a:ext cx="54000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4" orient="horz" pos="240">
          <p15:clr>
            <a:srgbClr val="F26B43"/>
          </p15:clr>
        </p15:guide>
        <p15:guide id="5" orient="horz">
          <p15:clr>
            <a:srgbClr val="F26B43"/>
          </p15:clr>
        </p15:guide>
        <p15:guide id="6" pos="7680">
          <p15:clr>
            <a:srgbClr val="F26B43"/>
          </p15:clr>
        </p15:guide>
        <p15:guide id="7" pos="240">
          <p15:clr>
            <a:srgbClr val="F26B43"/>
          </p15:clr>
        </p15:guide>
        <p15:guide id="8" orient="horz" pos="4224">
          <p15:clr>
            <a:srgbClr val="F26B43"/>
          </p15:clr>
        </p15:guide>
        <p15:guide id="9" pos="3840">
          <p15:clr>
            <a:srgbClr val="F26B43"/>
          </p15:clr>
        </p15:guide>
        <p15:guide id="10" pos="2040">
          <p15:clr>
            <a:srgbClr val="F26B43"/>
          </p15:clr>
        </p15:guide>
        <p15:guide id="11" pos="7440">
          <p15:clr>
            <a:srgbClr val="F26B43"/>
          </p15:clr>
        </p15:guide>
        <p15:guide id="12" orient="horz" pos="2232">
          <p15:clr>
            <a:srgbClr val="F26B43"/>
          </p15:clr>
        </p15:guide>
        <p15:guide id="13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81000" y="381002"/>
            <a:ext cx="114300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5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4" orient="horz" pos="240">
          <p15:clr>
            <a:srgbClr val="F26B43"/>
          </p15:clr>
        </p15:guide>
        <p15:guide id="5" orient="horz">
          <p15:clr>
            <a:srgbClr val="F26B43"/>
          </p15:clr>
        </p15:guide>
        <p15:guide id="6" pos="7680">
          <p15:clr>
            <a:srgbClr val="F26B43"/>
          </p15:clr>
        </p15:guide>
        <p15:guide id="7" pos="240">
          <p15:clr>
            <a:srgbClr val="F26B43"/>
          </p15:clr>
        </p15:guide>
        <p15:guide id="8" orient="horz" pos="4224">
          <p15:clr>
            <a:srgbClr val="F26B43"/>
          </p15:clr>
        </p15:guide>
        <p15:guide id="9" pos="3840">
          <p15:clr>
            <a:srgbClr val="F26B43"/>
          </p15:clr>
        </p15:guide>
        <p15:guide id="10" pos="2040">
          <p15:clr>
            <a:srgbClr val="F26B43"/>
          </p15:clr>
        </p15:guide>
        <p15:guide id="11" pos="7440">
          <p15:clr>
            <a:srgbClr val="F26B43"/>
          </p15:clr>
        </p15:guide>
        <p15:guide id="12" orient="horz" pos="2232">
          <p15:clr>
            <a:srgbClr val="F26B43"/>
          </p15:clr>
        </p15:guide>
        <p15:guide id="13" orient="horz" pos="3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>
            <a:spLocks noGrp="1"/>
          </p:cNvSpPr>
          <p:nvPr>
            <p:ph type="title"/>
          </p:nvPr>
        </p:nvSpPr>
        <p:spPr>
          <a:xfrm>
            <a:off x="461913" y="525056"/>
            <a:ext cx="11430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AI VIRTUAL FASHION STYLIST APP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1" name="Google Shape;391;p58"/>
          <p:cNvSpPr txBox="1">
            <a:spLocks noGrp="1"/>
          </p:cNvSpPr>
          <p:nvPr>
            <p:ph type="sldNum" idx="4294967295"/>
          </p:nvPr>
        </p:nvSpPr>
        <p:spPr>
          <a:xfrm>
            <a:off x="11506202" y="6519009"/>
            <a:ext cx="38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578003" y="1618159"/>
            <a:ext cx="1443593" cy="147132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/>
        </p:nvSpPr>
        <p:spPr>
          <a:xfrm>
            <a:off x="2657463" y="2426958"/>
            <a:ext cx="2451433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00FF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" name="Google Shape;403;p58"/>
          <p:cNvGraphicFramePr/>
          <p:nvPr>
            <p:extLst>
              <p:ext uri="{D42A27DB-BD31-4B8C-83A1-F6EECF244321}">
                <p14:modId xmlns:p14="http://schemas.microsoft.com/office/powerpoint/2010/main" val="1156332488"/>
              </p:ext>
            </p:extLst>
          </p:nvPr>
        </p:nvGraphicFramePr>
        <p:xfrm>
          <a:off x="461913" y="1173024"/>
          <a:ext cx="11617725" cy="378450"/>
        </p:xfrm>
        <a:graphic>
          <a:graphicData uri="http://schemas.openxmlformats.org/drawingml/2006/table">
            <a:tbl>
              <a:tblPr firstRow="1" bandRow="1">
                <a:noFill/>
                <a:tableStyleId>{85FB28F7-6320-4C85-BBE1-D740FA75824A}</a:tableStyleId>
              </a:tblPr>
              <a:tblGrid>
                <a:gridCol w="438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NAME: </a:t>
                      </a:r>
                      <a:r>
                        <a:rPr lang="en-US" sz="1600" b="1" i="1" u="none" strike="noStrike" cap="none" dirty="0">
                          <a:solidFill>
                            <a:srgbClr val="FF0000"/>
                          </a:solidFill>
                        </a:rPr>
                        <a:t>Red T-shirt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E5B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CC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B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C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rgbClr val="A100FF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ECCC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B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B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5D5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A9A3A74-26A0-2A9B-2E4D-1325F77532BA}"/>
              </a:ext>
            </a:extLst>
          </p:cNvPr>
          <p:cNvSpPr txBox="1"/>
          <p:nvPr/>
        </p:nvSpPr>
        <p:spPr>
          <a:xfrm>
            <a:off x="353758" y="1551474"/>
            <a:ext cx="345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ME: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468C7F-C2D4-B1D5-7E9A-1F030757F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70" y="3268980"/>
            <a:ext cx="11853859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Background &amp; Skills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Completed an internship in artificial intelligence and data science, with strong skills in AI, machine learning, and data-driven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Passion &amp; Vision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I’m passionate about using technology to solve everyday challenges, especially in fashion, where personal style is important but often difficult to manage. I envision Red T-shirt as a platform that makes styling simple and accessible through AI.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Project Motivation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saw a need for a personalized, accessible fashion tool that uses AI to help people find outfits that match their unique style, body type, and preferences. Existing solutions lack this level of customization, and Red T-shirt aims to fill that gap.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Goal for This Project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create an AI-powered fashion stylist app that provides users with a personalized, trend-based styling experience, helping them feel confident and stylish every day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F0DB2-6E4F-5FF8-D7FC-E42AF0DED9E6}"/>
              </a:ext>
            </a:extLst>
          </p:cNvPr>
          <p:cNvSpPr txBox="1"/>
          <p:nvPr/>
        </p:nvSpPr>
        <p:spPr>
          <a:xfrm>
            <a:off x="353758" y="2141159"/>
            <a:ext cx="623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 err="1"/>
              <a:t>:</a:t>
            </a:r>
            <a:r>
              <a:rPr lang="en-US" sz="1600" b="1" i="1" dirty="0" err="1"/>
              <a:t>Vaishnavi</a:t>
            </a:r>
            <a:r>
              <a:rPr lang="en-US" sz="1600" b="1" i="1" dirty="0"/>
              <a:t> S</a:t>
            </a:r>
            <a:r>
              <a:rPr lang="en-US" i="1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>
            <a:spLocks noGrp="1"/>
          </p:cNvSpPr>
          <p:nvPr>
            <p:ph type="title" idx="4294967295"/>
          </p:nvPr>
        </p:nvSpPr>
        <p:spPr>
          <a:xfrm>
            <a:off x="4680155" y="2071944"/>
            <a:ext cx="7040563" cy="2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/>
        </p:nvSpPr>
        <p:spPr>
          <a:xfrm>
            <a:off x="24317" y="1709043"/>
            <a:ext cx="8540496" cy="49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b="1" dirty="0"/>
              <a:t>Shopping for clothes online can be overwhelming</a:t>
            </a:r>
            <a:r>
              <a:rPr lang="en-US" sz="1600" dirty="0"/>
              <a:t> due to the vast number of choices and lack of personalized options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b="1" dirty="0"/>
              <a:t>Customers struggle to find outfits that match their unique body type, fashion preferences, and specific occasions</a:t>
            </a:r>
            <a:r>
              <a:rPr lang="en-US" sz="1600" dirty="0"/>
              <a:t> they are shopping for. Without tailored recommendations, they spend hours filtering through irrelevant options</a:t>
            </a:r>
            <a:r>
              <a:rPr lang="en-US" sz="2000" dirty="0"/>
              <a:t>.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b="1" dirty="0"/>
              <a:t>Traditional recommendation engines</a:t>
            </a:r>
            <a:r>
              <a:rPr lang="en-US" sz="1600" dirty="0"/>
              <a:t> offer suggestions based on </a:t>
            </a:r>
            <a:r>
              <a:rPr lang="en-US" sz="1600" b="1" dirty="0"/>
              <a:t>simple algorithms </a:t>
            </a:r>
            <a:r>
              <a:rPr lang="en-US" sz="1600" dirty="0"/>
              <a:t>that fail to factor in nuanced preferences such as real-time weather conditions or seasonal trends, leading to uncomfortable or inappropriate outfit choices</a:t>
            </a:r>
            <a:r>
              <a:rPr lang="en-US" sz="2000" dirty="0"/>
              <a:t>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b="1" dirty="0"/>
              <a:t>Fashion brands and e-commerce platforms</a:t>
            </a:r>
            <a:r>
              <a:rPr lang="en-US" sz="1600" dirty="0"/>
              <a:t> face challenges in delivering personalized, AI-driven styling solutions that meet individual customer needs, often resulting in </a:t>
            </a:r>
            <a:r>
              <a:rPr lang="en-US" sz="1600" b="1" dirty="0"/>
              <a:t>high cart abandonment rates</a:t>
            </a:r>
            <a:r>
              <a:rPr lang="en-US" sz="1600" dirty="0"/>
              <a:t>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Additionally,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weather conditions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and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seasonal changes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are rarely considered, leading to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 inappropriate outfit choices.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dirty="0"/>
              <a:t>This leads to </a:t>
            </a:r>
            <a:r>
              <a:rPr lang="en-US" sz="1600" b="1" dirty="0"/>
              <a:t>dissatisfaction, lower engagement, and diminished loyalty</a:t>
            </a:r>
            <a:r>
              <a:rPr lang="en-US" sz="1600" dirty="0"/>
              <a:t> on fashion platforms, impacting overall conversion rates and revenue for e-commerce retailers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Many customers abandon shopping carts because they are unsure if an outfit will look good on them or if it’s suitable for an event or season.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This problem impacts user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satisfaction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, engagement, and loyalty on fashion platforms, leading to reduced conversion rates.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21B0D-D23F-E080-0038-01209896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13" y="2195332"/>
            <a:ext cx="3364992" cy="3659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loud 15">
            <a:extLst>
              <a:ext uri="{FF2B5EF4-FFF2-40B4-BE49-F238E27FC236}">
                <a16:creationId xmlns:a16="http://schemas.microsoft.com/office/drawing/2014/main" id="{F213E383-2403-2094-3A81-D8305A9FD785}"/>
              </a:ext>
            </a:extLst>
          </p:cNvPr>
          <p:cNvSpPr/>
          <p:nvPr/>
        </p:nvSpPr>
        <p:spPr>
          <a:xfrm>
            <a:off x="8076476" y="420990"/>
            <a:ext cx="3967522" cy="1619589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0" dirty="0">
                <a:solidFill>
                  <a:srgbClr val="FF0000"/>
                </a:solidFill>
                <a:effectLst/>
                <a:latin typeface="Google Sans"/>
              </a:rPr>
              <a:t>Based on a number of different ecommerce studies, the average shopping cart abandonment rate is 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68.81%</a:t>
            </a:r>
            <a:r>
              <a:rPr lang="en-US" sz="1400" i="0" dirty="0">
                <a:solidFill>
                  <a:srgbClr val="FF0000"/>
                </a:solidFill>
                <a:effectLst/>
                <a:latin typeface="Google Sans"/>
              </a:rPr>
              <a:t> with the most recent study showing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74.52%</a:t>
            </a:r>
            <a:r>
              <a:rPr lang="en-US" sz="1400" i="0" dirty="0">
                <a:solidFill>
                  <a:srgbClr val="FF0000"/>
                </a:solidFill>
                <a:effectLst/>
                <a:latin typeface="Google Sans"/>
              </a:rPr>
              <a:t>. </a:t>
            </a:r>
            <a:r>
              <a:rPr lang="en-IN" sz="1600" dirty="0"/>
              <a:t>📊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BCFDC-2A6D-D4E0-4330-31BC8F7E900E}"/>
              </a:ext>
            </a:extLst>
          </p:cNvPr>
          <p:cNvSpPr txBox="1"/>
          <p:nvPr/>
        </p:nvSpPr>
        <p:spPr>
          <a:xfrm>
            <a:off x="324464" y="353961"/>
            <a:ext cx="821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/>
        </p:nvSpPr>
        <p:spPr>
          <a:xfrm>
            <a:off x="464" y="1365920"/>
            <a:ext cx="6484497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To solve these problems we propose a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Generative AI-powered Virtual Fashion Stylist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that provides personalized outfit recommendations.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indent="-381000"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The AI analyzes users' body types, style preferences, and upcoming occasions </a:t>
            </a:r>
            <a:r>
              <a:rPr lang="en-US" sz="1600" dirty="0">
                <a:solidFill>
                  <a:schemeClr val="dk1"/>
                </a:solidFill>
              </a:rPr>
              <a:t>and weather conditions 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to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suggest tailored outfits.</a:t>
            </a:r>
            <a:endParaRPr lang="en-IN" sz="1600" b="1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Users can input specific events (e.g., weddings, business meetings) or casual day-to-day needs, and the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stylist provides relevant suggestions.</a:t>
            </a:r>
            <a:endParaRPr lang="en-IN" sz="1600" b="1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Fashion brands and e-commerce platforms can use this tool to offer a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customized shopping experience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, boosting customer engagement and satisfaction.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Our AI stylist learns from user feedback and purchase history, refining recommendations to become increasingly accurate over time.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With easy integration into existing platforms, this solution enhances user experience, encourages sales, and reduces cart abandonment.</a:t>
            </a:r>
            <a:endParaRPr lang="en-IN" sz="16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014D9-218D-8D6E-2B23-7AF4341A9C96}"/>
              </a:ext>
            </a:extLst>
          </p:cNvPr>
          <p:cNvSpPr txBox="1"/>
          <p:nvPr/>
        </p:nvSpPr>
        <p:spPr>
          <a:xfrm>
            <a:off x="6777997" y="784088"/>
            <a:ext cx="4845664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1" algn="ctr"/>
            <a:r>
              <a:rPr lang="en-US" sz="1800" b="1"/>
              <a:t>TECHNOLOGY USED</a:t>
            </a:r>
            <a:endParaRPr lang="en-US"/>
          </a:p>
          <a:p>
            <a:pPr marL="457200" lvl="1"/>
            <a:endParaRPr lang="en-US" sz="1800" b="1"/>
          </a:p>
          <a:p>
            <a:pPr marL="457200" lvl="1"/>
            <a:r>
              <a:rPr lang="en-US" sz="1800" b="1"/>
              <a:t>Frontend –</a:t>
            </a:r>
            <a:r>
              <a:rPr lang="en-US" sz="1800"/>
              <a:t> React </a:t>
            </a:r>
            <a:r>
              <a:rPr lang="en-US" sz="1800" err="1"/>
              <a:t>js</a:t>
            </a:r>
            <a:r>
              <a:rPr lang="en-US" sz="1800"/>
              <a:t>, Bootstrap</a:t>
            </a:r>
            <a:endParaRPr lang="en-US"/>
          </a:p>
          <a:p>
            <a:pPr marL="457200" lvl="1"/>
            <a:r>
              <a:rPr lang="en-US" sz="1800" b="1"/>
              <a:t>Backend(server and </a:t>
            </a:r>
            <a:r>
              <a:rPr lang="en-US" sz="1800" b="1" err="1"/>
              <a:t>api</a:t>
            </a:r>
            <a:r>
              <a:rPr lang="en-US" sz="1800" b="1"/>
              <a:t>)  – </a:t>
            </a:r>
            <a:r>
              <a:rPr lang="en-US" sz="1800"/>
              <a:t>node </a:t>
            </a:r>
            <a:r>
              <a:rPr lang="en-US" sz="1800" err="1"/>
              <a:t>js</a:t>
            </a:r>
            <a:r>
              <a:rPr lang="en-US" sz="1800"/>
              <a:t> with express</a:t>
            </a:r>
          </a:p>
          <a:p>
            <a:pPr marL="457200" lvl="1"/>
            <a:r>
              <a:rPr lang="en-US" sz="1800" b="1" err="1"/>
              <a:t>DataBase</a:t>
            </a:r>
            <a:r>
              <a:rPr lang="en-US" sz="1800" b="1"/>
              <a:t> – </a:t>
            </a:r>
            <a:r>
              <a:rPr lang="en-US" sz="1800"/>
              <a:t>MongoDB </a:t>
            </a:r>
          </a:p>
          <a:p>
            <a:pPr marL="457200" lvl="1"/>
            <a:r>
              <a:rPr lang="en-US" sz="1800" b="1"/>
              <a:t>Machine Learning and AI frameworks-</a:t>
            </a:r>
          </a:p>
          <a:p>
            <a:pPr marL="457200" lvl="1"/>
            <a:r>
              <a:rPr lang="en-US" sz="1800"/>
              <a:t>Scikit learn models, </a:t>
            </a:r>
            <a:r>
              <a:rPr lang="en-US" sz="1800" err="1"/>
              <a:t>Tensorflow</a:t>
            </a:r>
            <a:r>
              <a:rPr lang="en-US" sz="1800"/>
              <a:t>, </a:t>
            </a:r>
            <a:r>
              <a:rPr lang="en-US" sz="1800" err="1"/>
              <a:t>Tensorflow</a:t>
            </a:r>
            <a:r>
              <a:rPr lang="en-US" sz="1800"/>
              <a:t> serving, OpenCV, Stable </a:t>
            </a:r>
            <a:r>
              <a:rPr lang="en-US" sz="1800" err="1"/>
              <a:t>Diffusion,Hugging</a:t>
            </a:r>
            <a:r>
              <a:rPr lang="en-US" sz="1800"/>
              <a:t> face Transformers</a:t>
            </a:r>
            <a:endParaRPr lang="en-US"/>
          </a:p>
          <a:p>
            <a:pPr marL="457200" lvl="1"/>
            <a:r>
              <a:rPr lang="en-US" sz="1800" b="1"/>
              <a:t>Cloud Services &amp; Hosting </a:t>
            </a:r>
            <a:r>
              <a:rPr lang="en-US" sz="1800"/>
              <a:t>– </a:t>
            </a:r>
            <a:r>
              <a:rPr lang="en-US" sz="1800" err="1"/>
              <a:t>aws,aws</a:t>
            </a:r>
            <a:r>
              <a:rPr lang="en-US" sz="1800"/>
              <a:t> lambda</a:t>
            </a:r>
          </a:p>
          <a:p>
            <a:pPr marL="457200" lvl="1"/>
            <a:r>
              <a:rPr lang="en-US" sz="1800" b="1"/>
              <a:t>3D modeling</a:t>
            </a:r>
            <a:r>
              <a:rPr lang="en-US" sz="1800"/>
              <a:t> – Blender</a:t>
            </a:r>
            <a:endParaRPr lang="en-US" sz="1800" b="1"/>
          </a:p>
          <a:p>
            <a:pPr marL="457200" lvl="1"/>
            <a:r>
              <a:rPr lang="en-US" sz="1800" b="1"/>
              <a:t>Virtual Trial (AR/VR) </a:t>
            </a:r>
            <a:r>
              <a:rPr lang="en-US" sz="1800"/>
              <a:t> – </a:t>
            </a:r>
            <a:r>
              <a:rPr lang="en-US" sz="1800" err="1"/>
              <a:t>ARCore</a:t>
            </a:r>
            <a:r>
              <a:rPr lang="en-US" sz="1800"/>
              <a:t>, Unity</a:t>
            </a:r>
          </a:p>
          <a:p>
            <a:pPr marL="457200" lvl="1"/>
            <a:r>
              <a:rPr lang="en-US" sz="1800" b="1"/>
              <a:t>Security </a:t>
            </a:r>
            <a:r>
              <a:rPr lang="en-US" sz="1800"/>
              <a:t>– JWT, SSL, OAuth</a:t>
            </a:r>
            <a:endParaRPr lang="en-US" sz="1800" b="1"/>
          </a:p>
          <a:p>
            <a:pPr marL="457200" lvl="1"/>
            <a:r>
              <a:rPr lang="en-US" sz="1800" b="1"/>
              <a:t>APIs </a:t>
            </a:r>
            <a:r>
              <a:rPr lang="en-US" sz="1800"/>
              <a:t>-</a:t>
            </a:r>
            <a:r>
              <a:rPr lang="en-US" sz="1800" b="1"/>
              <a:t> </a:t>
            </a:r>
            <a:r>
              <a:rPr lang="en-US" sz="1800"/>
              <a:t>Weather </a:t>
            </a:r>
            <a:r>
              <a:rPr lang="en-US" sz="1800" err="1"/>
              <a:t>api</a:t>
            </a:r>
            <a:r>
              <a:rPr lang="en-US" sz="1800"/>
              <a:t>, Social media </a:t>
            </a:r>
            <a:r>
              <a:rPr lang="en-US" sz="1800" err="1"/>
              <a:t>api,Fashion</a:t>
            </a:r>
            <a:r>
              <a:rPr lang="en-US" sz="1800"/>
              <a:t> Retail </a:t>
            </a:r>
            <a:r>
              <a:rPr lang="en-US" sz="1800" err="1"/>
              <a:t>api</a:t>
            </a:r>
            <a:r>
              <a:rPr lang="en-US" sz="1800"/>
              <a:t>, </a:t>
            </a:r>
            <a:r>
              <a:rPr lang="en-US" sz="1800" err="1"/>
              <a:t>GraphQL</a:t>
            </a:r>
            <a:endParaRPr lang="en-US" sz="1800"/>
          </a:p>
          <a:p>
            <a:pPr marL="457200" lvl="1"/>
            <a:r>
              <a:rPr lang="en-US" sz="1800" b="1"/>
              <a:t>Analytics</a:t>
            </a:r>
            <a:r>
              <a:rPr lang="en-US" sz="1800"/>
              <a:t> – Google Analytics</a:t>
            </a:r>
          </a:p>
          <a:p>
            <a:pPr marL="457200" lvl="1"/>
            <a:r>
              <a:rPr lang="en-US" sz="1800" b="1"/>
              <a:t>Version Control - </a:t>
            </a:r>
            <a:r>
              <a:rPr lang="en-US" sz="1800" err="1"/>
              <a:t>Github</a:t>
            </a:r>
            <a:endParaRPr lang="en-US" sz="1800"/>
          </a:p>
          <a:p>
            <a:pPr marL="457200" lvl="1"/>
            <a:endParaRPr lang="en-US" sz="1800" b="1"/>
          </a:p>
          <a:p>
            <a:pPr marL="457200" lvl="1"/>
            <a:endParaRPr lang="en-US" sz="1800"/>
          </a:p>
          <a:p>
            <a:pPr marL="457200" lvl="1"/>
            <a:endParaRPr lang="en-US" sz="1800" b="1"/>
          </a:p>
          <a:p>
            <a:pPr marL="457200" lvl="1"/>
            <a:endParaRPr lang="en-US" sz="1800" b="1"/>
          </a:p>
          <a:p>
            <a:pPr marL="457200" lvl="1"/>
            <a:endParaRPr lang="en-US" sz="1800" b="1"/>
          </a:p>
          <a:p>
            <a:pPr marL="457200" lvl="1"/>
            <a:endParaRPr lang="en-US" sz="1800" b="1"/>
          </a:p>
          <a:p>
            <a:pPr marL="457200" lvl="1"/>
            <a:endParaRPr lang="en-US" sz="1800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FB5A6-0372-7374-0D7E-03C8D05BA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31781"/>
              </p:ext>
            </p:extLst>
          </p:nvPr>
        </p:nvGraphicFramePr>
        <p:xfrm>
          <a:off x="6777997" y="580955"/>
          <a:ext cx="4997657" cy="5696089"/>
        </p:xfrm>
        <a:graphic>
          <a:graphicData uri="http://schemas.openxmlformats.org/drawingml/2006/table">
            <a:tbl>
              <a:tblPr firstRow="1" bandRow="1">
                <a:tableStyleId>{85FB28F7-6320-4C85-BBE1-D740FA75824A}</a:tableStyleId>
              </a:tblPr>
              <a:tblGrid>
                <a:gridCol w="4997657">
                  <a:extLst>
                    <a:ext uri="{9D8B030D-6E8A-4147-A177-3AD203B41FA5}">
                      <a16:colId xmlns:a16="http://schemas.microsoft.com/office/drawing/2014/main" val="3524537426"/>
                    </a:ext>
                  </a:extLst>
                </a:gridCol>
              </a:tblGrid>
              <a:tr h="5696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5676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F6C415-B591-ECCB-1926-1E4E05918855}"/>
              </a:ext>
            </a:extLst>
          </p:cNvPr>
          <p:cNvSpPr txBox="1"/>
          <p:nvPr/>
        </p:nvSpPr>
        <p:spPr>
          <a:xfrm>
            <a:off x="206477" y="186813"/>
            <a:ext cx="1171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94EB-5153-B234-0DCE-DE0DA365285E}"/>
              </a:ext>
            </a:extLst>
          </p:cNvPr>
          <p:cNvSpPr txBox="1"/>
          <p:nvPr/>
        </p:nvSpPr>
        <p:spPr>
          <a:xfrm>
            <a:off x="191117" y="2816609"/>
            <a:ext cx="271253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User Preferences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  <a:p>
            <a:r>
              <a:rPr lang="en-US" dirty="0"/>
              <a:t>Users can enter their fashion choices, like body type, occasion, and style, or upload a photo to help create better outfit recommendations.</a:t>
            </a:r>
          </a:p>
        </p:txBody>
      </p:sp>
      <p:pic>
        <p:nvPicPr>
          <p:cNvPr id="5" name="Picture 4" descr="A poster of a garment&#10;&#10;Description automatically generated">
            <a:extLst>
              <a:ext uri="{FF2B5EF4-FFF2-40B4-BE49-F238E27FC236}">
                <a16:creationId xmlns:a16="http://schemas.microsoft.com/office/drawing/2014/main" id="{D3C1914A-3313-70BE-C0AA-212CD7CA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065" y="676981"/>
            <a:ext cx="2922548" cy="2031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FB425-8F97-F700-B5F3-E730C920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296" y="680031"/>
            <a:ext cx="2298994" cy="1997335"/>
          </a:xfrm>
          <a:prstGeom prst="rect">
            <a:avLst/>
          </a:prstGeom>
        </p:spPr>
      </p:pic>
      <p:pic>
        <p:nvPicPr>
          <p:cNvPr id="7" name="Picture 6" descr="A person holding a tablet with a screen showing a person&amp;#39;s clothing&#10;&#10;Description automatically generated">
            <a:extLst>
              <a:ext uri="{FF2B5EF4-FFF2-40B4-BE49-F238E27FC236}">
                <a16:creationId xmlns:a16="http://schemas.microsoft.com/office/drawing/2014/main" id="{C635D18E-2381-F421-7D3B-C7A2408C77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84" t="-14850" r="-7186" b="15449"/>
          <a:stretch/>
        </p:blipFill>
        <p:spPr>
          <a:xfrm>
            <a:off x="339400" y="4295271"/>
            <a:ext cx="3250066" cy="2347933"/>
          </a:xfrm>
          <a:prstGeom prst="rect">
            <a:avLst/>
          </a:prstGeom>
        </p:spPr>
      </p:pic>
      <p:pic>
        <p:nvPicPr>
          <p:cNvPr id="8" name="Picture 7" descr="A person holding a tablet&#10;&#10;Description automatically generated">
            <a:extLst>
              <a:ext uri="{FF2B5EF4-FFF2-40B4-BE49-F238E27FC236}">
                <a16:creationId xmlns:a16="http://schemas.microsoft.com/office/drawing/2014/main" id="{776E05A3-244D-E5C1-1E1B-3DCCCB8A1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04" y="714612"/>
            <a:ext cx="2428094" cy="195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E169B-12DA-8932-C31C-D589B93D1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518" y="664074"/>
            <a:ext cx="2290207" cy="2033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9E608-A181-B4F5-8BB5-AC7C601707EC}"/>
              </a:ext>
            </a:extLst>
          </p:cNvPr>
          <p:cNvSpPr txBox="1"/>
          <p:nvPr/>
        </p:nvSpPr>
        <p:spPr>
          <a:xfrm>
            <a:off x="3207806" y="2794498"/>
            <a:ext cx="25823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Type Analysis with OpenCV </a:t>
            </a:r>
          </a:p>
          <a:p>
            <a:endParaRPr lang="en-US" dirty="0"/>
          </a:p>
          <a:p>
            <a:r>
              <a:rPr lang="en-US" dirty="0"/>
              <a:t>Our app uses OpenCV to look at the uploaded photo and figure out the user’s body shape, helping to suggest clothes that fit them well. </a:t>
            </a:r>
          </a:p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27AD1-947D-3E00-F0B8-89E600C4B55F}"/>
              </a:ext>
            </a:extLst>
          </p:cNvPr>
          <p:cNvSpPr txBox="1"/>
          <p:nvPr/>
        </p:nvSpPr>
        <p:spPr>
          <a:xfrm>
            <a:off x="6143126" y="2816609"/>
            <a:ext cx="22013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Processing </a:t>
            </a:r>
          </a:p>
          <a:p>
            <a:endParaRPr lang="en-US" dirty="0"/>
          </a:p>
          <a:p>
            <a:r>
              <a:rPr lang="en-US" dirty="0"/>
              <a:t>App's backend is built with Node.js, that takes the user’s preferences and sends them to the AI models that will create outfit suggestions.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46CB0-19BE-9D23-90BF-EA6859B1A334}"/>
              </a:ext>
            </a:extLst>
          </p:cNvPr>
          <p:cNvSpPr txBox="1"/>
          <p:nvPr/>
        </p:nvSpPr>
        <p:spPr>
          <a:xfrm>
            <a:off x="9011532" y="2816609"/>
            <a:ext cx="276577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Outfit Suggestions </a:t>
            </a:r>
          </a:p>
          <a:p>
            <a:endParaRPr lang="en-US" b="1" dirty="0"/>
          </a:p>
          <a:p>
            <a:r>
              <a:rPr lang="en-US" dirty="0"/>
              <a:t>Then it uses GPT-4 (an advanced AI) and Hugging Face Transformers to suggest outfits based on the user’s preferences and body type. </a:t>
            </a:r>
          </a:p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68873-2E33-2772-AC2A-53D3D015F45F}"/>
              </a:ext>
            </a:extLst>
          </p:cNvPr>
          <p:cNvSpPr txBox="1"/>
          <p:nvPr/>
        </p:nvSpPr>
        <p:spPr>
          <a:xfrm>
            <a:off x="3560793" y="4611129"/>
            <a:ext cx="25823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Weather-Appropriate Outfits </a:t>
            </a:r>
          </a:p>
          <a:p>
            <a:endParaRPr lang="en-US" dirty="0"/>
          </a:p>
          <a:p>
            <a:r>
              <a:rPr lang="en-US" dirty="0"/>
              <a:t>Checks the weather using the </a:t>
            </a:r>
            <a:r>
              <a:rPr lang="en-US" b="1" dirty="0"/>
              <a:t>Open Weather API </a:t>
            </a:r>
            <a:r>
              <a:rPr lang="en-US" dirty="0"/>
              <a:t>and makes sure the suggested clothes are suitable for the current weather conditions. </a:t>
            </a:r>
          </a:p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F3FE8-AB9C-741C-B0A3-F6C8DE2B4399}"/>
              </a:ext>
            </a:extLst>
          </p:cNvPr>
          <p:cNvSpPr txBox="1"/>
          <p:nvPr/>
        </p:nvSpPr>
        <p:spPr>
          <a:xfrm>
            <a:off x="169969" y="-78869"/>
            <a:ext cx="945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78527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94EB-5153-B234-0DCE-DE0DA365285E}"/>
              </a:ext>
            </a:extLst>
          </p:cNvPr>
          <p:cNvSpPr txBox="1"/>
          <p:nvPr/>
        </p:nvSpPr>
        <p:spPr>
          <a:xfrm>
            <a:off x="62030" y="2586004"/>
            <a:ext cx="241593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Virtual Try-On with AR/VR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ARCore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Unity)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  <a:p>
            <a:r>
              <a:rPr lang="en-US" dirty="0">
                <a:solidFill>
                  <a:srgbClr val="222222"/>
                </a:solidFill>
              </a:rPr>
              <a:t>The app uses </a:t>
            </a:r>
            <a:r>
              <a:rPr lang="en-US" dirty="0" err="1">
                <a:solidFill>
                  <a:srgbClr val="222222"/>
                </a:solidFill>
              </a:rPr>
              <a:t>ARCore</a:t>
            </a:r>
            <a:r>
              <a:rPr lang="en-US" dirty="0">
                <a:solidFill>
                  <a:srgbClr val="222222"/>
                </a:solidFill>
              </a:rPr>
              <a:t> and Unity for a Virtual Try-On experience where users can see how outfits look on them in real-time, using augmented reality (AR) or virtual reality (VR).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9E608-A181-B4F5-8BB5-AC7C601707EC}"/>
              </a:ext>
            </a:extLst>
          </p:cNvPr>
          <p:cNvSpPr txBox="1"/>
          <p:nvPr/>
        </p:nvSpPr>
        <p:spPr>
          <a:xfrm>
            <a:off x="2875436" y="2677444"/>
            <a:ext cx="25823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Outfit Images with Stable Diffusion </a:t>
            </a:r>
          </a:p>
          <a:p>
            <a:endParaRPr lang="en-US" dirty="0"/>
          </a:p>
          <a:p>
            <a:r>
              <a:rPr lang="en-US" dirty="0"/>
              <a:t>It uses Stable Diffusion to create high-quality images of the suggested outfits so users can see what the clothes look like. </a:t>
            </a:r>
          </a:p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27AD1-947D-3E00-F0B8-89E600C4B55F}"/>
              </a:ext>
            </a:extLst>
          </p:cNvPr>
          <p:cNvSpPr txBox="1"/>
          <p:nvPr/>
        </p:nvSpPr>
        <p:spPr>
          <a:xfrm>
            <a:off x="5729110" y="2686720"/>
            <a:ext cx="22013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3D Modeling with Blender </a:t>
            </a:r>
          </a:p>
          <a:p>
            <a:endParaRPr lang="en-US" dirty="0"/>
          </a:p>
          <a:p>
            <a:r>
              <a:rPr lang="en-US" dirty="0"/>
              <a:t>Using Blender to create 3D models of the outfits and shows how the clothes would look on the user, offering a virtual try-on experience.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46CB0-19BE-9D23-90BF-EA6859B1A334}"/>
              </a:ext>
            </a:extLst>
          </p:cNvPr>
          <p:cNvSpPr txBox="1"/>
          <p:nvPr/>
        </p:nvSpPr>
        <p:spPr>
          <a:xfrm>
            <a:off x="8757050" y="3035831"/>
            <a:ext cx="276577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Smarter Recommendations with Scikit-learn</a:t>
            </a:r>
          </a:p>
          <a:p>
            <a:endParaRPr lang="en-US" dirty="0"/>
          </a:p>
          <a:p>
            <a:r>
              <a:rPr lang="en-US" dirty="0"/>
              <a:t>The app uses Scikit-learn to learn from the user’s previous choices and give smarter outfit suggestions in the future.</a:t>
            </a:r>
          </a:p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68873-2E33-2772-AC2A-53D3D015F45F}"/>
              </a:ext>
            </a:extLst>
          </p:cNvPr>
          <p:cNvSpPr txBox="1"/>
          <p:nvPr/>
        </p:nvSpPr>
        <p:spPr>
          <a:xfrm>
            <a:off x="8280682" y="4766039"/>
            <a:ext cx="287866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User Data and Security</a:t>
            </a:r>
          </a:p>
          <a:p>
            <a:endParaRPr lang="en-US" dirty="0"/>
          </a:p>
          <a:p>
            <a:r>
              <a:rPr lang="en-US" dirty="0"/>
              <a:t>The app securely stores user preferences and outfit history in MongoDB and AWS S3, and users log in safely using Firebase Authentication.</a:t>
            </a:r>
          </a:p>
          <a:p>
            <a:endParaRPr lang="en-US" b="1" dirty="0"/>
          </a:p>
          <a:p>
            <a:pPr algn="l"/>
            <a:endParaRPr lang="en-US" dirty="0"/>
          </a:p>
        </p:txBody>
      </p:sp>
      <p:pic>
        <p:nvPicPr>
          <p:cNvPr id="3" name="Picture 2" descr="A person in white shirt and black pants&#10;&#10;Description automatically generated">
            <a:extLst>
              <a:ext uri="{FF2B5EF4-FFF2-40B4-BE49-F238E27FC236}">
                <a16:creationId xmlns:a16="http://schemas.microsoft.com/office/drawing/2014/main" id="{36A106FF-FBE2-2E4F-C43C-6D05D7E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19" y="651543"/>
            <a:ext cx="2582336" cy="2035177"/>
          </a:xfrm>
          <a:prstGeom prst="rect">
            <a:avLst/>
          </a:prstGeom>
        </p:spPr>
      </p:pic>
      <p:pic>
        <p:nvPicPr>
          <p:cNvPr id="10" name="Picture 9" descr="A person standing next to a statue&#10;&#10;Description automatically generated">
            <a:extLst>
              <a:ext uri="{FF2B5EF4-FFF2-40B4-BE49-F238E27FC236}">
                <a16:creationId xmlns:a16="http://schemas.microsoft.com/office/drawing/2014/main" id="{CAA4F86C-D9CF-2B55-B686-80FC2EE6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95" y="705870"/>
            <a:ext cx="2779891" cy="1926522"/>
          </a:xfrm>
          <a:prstGeom prst="rect">
            <a:avLst/>
          </a:prstGeom>
        </p:spPr>
      </p:pic>
      <p:pic>
        <p:nvPicPr>
          <p:cNvPr id="11" name="Picture 10" descr="A blue shield with a lock and icons&#10;&#10;Description automatically generated">
            <a:extLst>
              <a:ext uri="{FF2B5EF4-FFF2-40B4-BE49-F238E27FC236}">
                <a16:creationId xmlns:a16="http://schemas.microsoft.com/office/drawing/2014/main" id="{19D29409-0DCA-6423-9B6B-F351C691A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25" y="4944906"/>
            <a:ext cx="2077509" cy="1810104"/>
          </a:xfrm>
          <a:prstGeom prst="rect">
            <a:avLst/>
          </a:prstGeom>
        </p:spPr>
      </p:pic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CBEA2662-2FD3-3B05-4DC5-D325A0E3C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876" y="610974"/>
            <a:ext cx="3104446" cy="2450571"/>
          </a:xfrm>
          <a:prstGeom prst="rect">
            <a:avLst/>
          </a:prstGeom>
        </p:spPr>
      </p:pic>
      <p:pic>
        <p:nvPicPr>
          <p:cNvPr id="16" name="Picture 15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D68ADB83-B6E8-84C3-60E4-F4117154D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" y="738717"/>
            <a:ext cx="2844801" cy="1717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393C69-F210-9051-235D-F8940CE50538}"/>
              </a:ext>
            </a:extLst>
          </p:cNvPr>
          <p:cNvSpPr txBox="1"/>
          <p:nvPr/>
        </p:nvSpPr>
        <p:spPr>
          <a:xfrm>
            <a:off x="13490222" y="2878666"/>
            <a:ext cx="2743200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8B25B-9B56-EC75-071E-9A3D53EFE72B}"/>
              </a:ext>
            </a:extLst>
          </p:cNvPr>
          <p:cNvSpPr txBox="1"/>
          <p:nvPr/>
        </p:nvSpPr>
        <p:spPr>
          <a:xfrm>
            <a:off x="3085701" y="4892363"/>
            <a:ext cx="28480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Models with TensorFlow</a:t>
            </a:r>
          </a:p>
          <a:p>
            <a:endParaRPr lang="en-US" dirty="0"/>
          </a:p>
          <a:p>
            <a:r>
              <a:rPr lang="en-US" dirty="0">
                <a:solidFill>
                  <a:srgbClr val="222222"/>
                </a:solidFill>
              </a:rPr>
              <a:t>The app uses TensorFlow to improve and personalize outfit recommendations, making them more accurate over time as the user interacts more.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5" descr="A black and orange logo&#10;&#10;Description automatically generated">
            <a:extLst>
              <a:ext uri="{FF2B5EF4-FFF2-40B4-BE49-F238E27FC236}">
                <a16:creationId xmlns:a16="http://schemas.microsoft.com/office/drawing/2014/main" id="{52FB8161-1224-3723-4276-98FD800A7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98" y="4922343"/>
            <a:ext cx="2786097" cy="17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844238BA-C637-EDE4-40CC-609C2D4F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12" y="0"/>
            <a:ext cx="2713431" cy="2465416"/>
          </a:xfrm>
          <a:prstGeom prst="rect">
            <a:avLst/>
          </a:prstGeom>
        </p:spPr>
      </p:pic>
      <p:pic>
        <p:nvPicPr>
          <p:cNvPr id="3" name="Picture 2" descr="A diagram of a model&#10;&#10;Description automatically generated">
            <a:extLst>
              <a:ext uri="{FF2B5EF4-FFF2-40B4-BE49-F238E27FC236}">
                <a16:creationId xmlns:a16="http://schemas.microsoft.com/office/drawing/2014/main" id="{48675B77-A509-0C9F-B771-EFCA9CC9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37727" t="65927" r="138013" b="-66178"/>
          <a:stretch/>
        </p:blipFill>
        <p:spPr>
          <a:xfrm>
            <a:off x="1254267" y="3431059"/>
            <a:ext cx="3577191" cy="4125116"/>
          </a:xfrm>
          <a:prstGeom prst="rect">
            <a:avLst/>
          </a:prstGeom>
        </p:spPr>
      </p:pic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239A49A8-6B8C-880A-3BC6-099498AB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48" y="2465416"/>
            <a:ext cx="2714339" cy="2455424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824A457-74C0-334A-4B0E-3025B6AB6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792" y="4930721"/>
            <a:ext cx="4632159" cy="1927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E418-6F20-741F-60FB-C898828FE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251" y="173461"/>
            <a:ext cx="4667250" cy="6505575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77E28D9E-86BE-FC56-3A1F-DB0190F84CF9}"/>
              </a:ext>
            </a:extLst>
          </p:cNvPr>
          <p:cNvSpPr/>
          <p:nvPr/>
        </p:nvSpPr>
        <p:spPr>
          <a:xfrm>
            <a:off x="75048" y="171399"/>
            <a:ext cx="2303574" cy="1197864"/>
          </a:xfrm>
          <a:prstGeom prst="cloud">
            <a:avLst/>
          </a:prstGeom>
          <a:solidFill>
            <a:srgbClr val="FF0000"/>
          </a:solidFill>
          <a:ln>
            <a:solidFill>
              <a:srgbClr val="6B1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A29C402-9F39-0169-20F8-74C38BB157D8}"/>
              </a:ext>
            </a:extLst>
          </p:cNvPr>
          <p:cNvSpPr/>
          <p:nvPr/>
        </p:nvSpPr>
        <p:spPr>
          <a:xfrm>
            <a:off x="9435342" y="60214"/>
            <a:ext cx="2464409" cy="1289304"/>
          </a:xfrm>
          <a:prstGeom prst="cloud">
            <a:avLst/>
          </a:prstGeom>
          <a:solidFill>
            <a:srgbClr val="FF0000"/>
          </a:solidFill>
          <a:ln>
            <a:solidFill>
              <a:srgbClr val="6B1A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97BAF-EA06-6381-99BE-8E2BC691AC2E}"/>
              </a:ext>
            </a:extLst>
          </p:cNvPr>
          <p:cNvSpPr txBox="1"/>
          <p:nvPr/>
        </p:nvSpPr>
        <p:spPr>
          <a:xfrm>
            <a:off x="388960" y="429190"/>
            <a:ext cx="15442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BRIEF FLOWCHART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53646-47AE-8D41-2D48-7F2F82D6A0AE}"/>
              </a:ext>
            </a:extLst>
          </p:cNvPr>
          <p:cNvSpPr txBox="1"/>
          <p:nvPr/>
        </p:nvSpPr>
        <p:spPr>
          <a:xfrm>
            <a:off x="9708863" y="429190"/>
            <a:ext cx="166008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DETAILED FLOWCHART</a:t>
            </a:r>
          </a:p>
          <a:p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/>
        </p:nvSpPr>
        <p:spPr>
          <a:xfrm>
            <a:off x="260690" y="1200329"/>
            <a:ext cx="4697956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i="0" u="none" strike="noStrike" cap="none" dirty="0">
                <a:solidFill>
                  <a:schemeClr val="dk1"/>
                </a:solidFill>
              </a:rPr>
              <a:t>Our Generative AI stylist revolutionizes fashion retail by offering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hyper-personalized </a:t>
            </a:r>
            <a:r>
              <a:rPr lang="en-US" i="0" u="none" strike="noStrike" cap="none" dirty="0">
                <a:solidFill>
                  <a:schemeClr val="dk1"/>
                </a:solidFill>
              </a:rPr>
              <a:t>shopping experiences.</a:t>
            </a:r>
            <a:endParaRPr lang="en-US" dirty="0"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</a:rPr>
              <a:t> The AI leverages deep learning to understand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individual preferences</a:t>
            </a:r>
            <a:r>
              <a:rPr lang="en-US" i="0" u="none" strike="noStrike" cap="none" dirty="0">
                <a:solidFill>
                  <a:schemeClr val="dk1"/>
                </a:solidFill>
              </a:rPr>
              <a:t>, body types, and lifestyle needs, creating a bespoke recommendation engine.</a:t>
            </a: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</a:rPr>
              <a:t>By considering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real-time weather </a:t>
            </a:r>
            <a:r>
              <a:rPr lang="en-US" i="0" u="none" strike="noStrike" cap="none" dirty="0">
                <a:solidFill>
                  <a:schemeClr val="dk1"/>
                </a:solidFill>
              </a:rPr>
              <a:t>data and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occasion-specific</a:t>
            </a:r>
            <a:r>
              <a:rPr lang="en-US" i="0" u="none" strike="noStrike" cap="none" dirty="0">
                <a:solidFill>
                  <a:schemeClr val="dk1"/>
                </a:solidFill>
              </a:rPr>
              <a:t> requirements, it provides the perfect balance of style and functionality.</a:t>
            </a: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</a:rPr>
              <a:t>The platform encourages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faster decision-making</a:t>
            </a:r>
            <a:r>
              <a:rPr lang="en-US" i="0" u="none" strike="noStrike" cap="none" dirty="0">
                <a:solidFill>
                  <a:schemeClr val="dk1"/>
                </a:solidFill>
              </a:rPr>
              <a:t>, reduces returns, and enhances user satisfaction, promoting long-term brand loyalty.</a:t>
            </a: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</a:rPr>
              <a:t>By automating the process of outfit curation, fashion brands can focus on innovation, while customers enjoy a seamless and tailored shopping experience.</a:t>
            </a:r>
          </a:p>
          <a:p>
            <a:pPr marL="457200" indent="-406400"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dk1"/>
                </a:solidFill>
              </a:rPr>
              <a:t>An </a:t>
            </a:r>
            <a:r>
              <a:rPr lang="en-US" b="1" dirty="0">
                <a:solidFill>
                  <a:schemeClr val="dk1"/>
                </a:solidFill>
              </a:rPr>
              <a:t>AR virtual fashion stylist app</a:t>
            </a:r>
            <a:r>
              <a:rPr lang="en-US" dirty="0">
                <a:solidFill>
                  <a:schemeClr val="dk1"/>
                </a:solidFill>
              </a:rPr>
              <a:t> allows users to virtually try on clothes and accessories using augmented reality. The app overlays digital fashion items onto a live camera feed, using body mapping for an accurate fit. It enhances the shopping experience by offering customization and easy purchasing through the app.</a:t>
            </a:r>
            <a:endParaRPr lang="en-US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672E4-7B2E-16E3-4181-ADF49063307B}"/>
              </a:ext>
            </a:extLst>
          </p:cNvPr>
          <p:cNvSpPr txBox="1"/>
          <p:nvPr/>
        </p:nvSpPr>
        <p:spPr>
          <a:xfrm>
            <a:off x="5489976" y="1039335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Personalization at Scale</a:t>
            </a:r>
            <a:r>
              <a:rPr lang="en-IN" sz="3200" dirty="0"/>
              <a:t> 🛠️👗</a:t>
            </a:r>
            <a:endParaRPr lang="en-IN" sz="2400" b="1" dirty="0"/>
          </a:p>
          <a:p>
            <a:r>
              <a:rPr lang="en-IN" sz="2400" b="1" dirty="0"/>
              <a:t>2.Democratizing Fashion Advice</a:t>
            </a:r>
            <a:r>
              <a:rPr lang="en-IN" sz="3200" dirty="0"/>
              <a:t> </a:t>
            </a:r>
            <a:r>
              <a:rPr lang="en-IN" sz="2800" dirty="0"/>
              <a:t>🌍👗 </a:t>
            </a:r>
            <a:endParaRPr lang="en-IN" sz="2800" b="1" dirty="0"/>
          </a:p>
          <a:p>
            <a:r>
              <a:rPr lang="en-IN" sz="2400" b="1" dirty="0"/>
              <a:t>3.Sustainability and Conscious Consumption</a:t>
            </a:r>
            <a:r>
              <a:rPr lang="en-IN" sz="3200" dirty="0"/>
              <a:t>♻️</a:t>
            </a:r>
            <a:endParaRPr lang="en-IN" sz="2400" b="1" dirty="0"/>
          </a:p>
          <a:p>
            <a:r>
              <a:rPr lang="en-IN" sz="2400" b="1" dirty="0"/>
              <a:t>4.</a:t>
            </a:r>
            <a:r>
              <a:rPr lang="en-US" sz="2400" b="1" dirty="0"/>
              <a:t>Real-Time Decision-Making with Weather</a:t>
            </a:r>
            <a:r>
              <a:rPr lang="en-IN" sz="2400" dirty="0"/>
              <a:t>☁️🌞</a:t>
            </a:r>
            <a:r>
              <a:rPr lang="en-US" sz="2400" b="1" dirty="0"/>
              <a:t> and Trends</a:t>
            </a:r>
            <a:r>
              <a:rPr lang="en-IN" sz="3200" dirty="0"/>
              <a:t> </a:t>
            </a:r>
            <a:r>
              <a:rPr lang="en-IN" sz="2400" dirty="0"/>
              <a:t>📈👗</a:t>
            </a:r>
            <a:r>
              <a:rPr lang="en-IN" sz="3200" dirty="0"/>
              <a:t> </a:t>
            </a:r>
            <a:r>
              <a:rPr lang="en-IN" sz="2400" b="1" dirty="0"/>
              <a:t>5.Empowering E-Commerce</a:t>
            </a:r>
            <a:r>
              <a:rPr lang="en-IN" sz="3200" dirty="0"/>
              <a:t> 🛒💻👗 </a:t>
            </a:r>
            <a:r>
              <a:rPr lang="en-IN" sz="2400" b="1" dirty="0"/>
              <a:t>6.Trendsetting Through Generative AI </a:t>
            </a:r>
            <a:r>
              <a:rPr lang="en-IN" sz="3200" dirty="0"/>
              <a:t>✨👗 </a:t>
            </a:r>
            <a:r>
              <a:rPr lang="en-IN" sz="2800" dirty="0"/>
              <a:t>🤖</a:t>
            </a:r>
          </a:p>
          <a:p>
            <a:r>
              <a:rPr lang="en-US" sz="2400" b="1" dirty="0"/>
              <a:t>7.Augmented Reality (AR) for Virtual Try-On</a:t>
            </a:r>
            <a:r>
              <a:rPr lang="en-IN" sz="3200" dirty="0"/>
              <a:t> 👗📱🕶️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39E8D-6A43-95EE-F462-61028F547330}"/>
              </a:ext>
            </a:extLst>
          </p:cNvPr>
          <p:cNvSpPr txBox="1"/>
          <p:nvPr/>
        </p:nvSpPr>
        <p:spPr>
          <a:xfrm>
            <a:off x="417871" y="0"/>
            <a:ext cx="11356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does your innovation accelerate</a:t>
            </a:r>
            <a:r>
              <a:rPr 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change with the power of Technology? 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>
            <a:spLocks noGrp="1"/>
          </p:cNvSpPr>
          <p:nvPr>
            <p:ph type="title" idx="4294967295"/>
          </p:nvPr>
        </p:nvSpPr>
        <p:spPr>
          <a:xfrm>
            <a:off x="340961" y="342685"/>
            <a:ext cx="11282700" cy="4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is your solution different/unique from other solutions in market? </a:t>
            </a:r>
            <a:endParaRPr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4" name="Google Shape;434;p62"/>
          <p:cNvSpPr txBox="1"/>
          <p:nvPr/>
        </p:nvSpPr>
        <p:spPr>
          <a:xfrm>
            <a:off x="0" y="1531228"/>
            <a:ext cx="12192000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</a:rPr>
              <a:t>Our solution goes beyond simple algorithms by incorporating Generative AI for highly personalized and dynamic outfit recommendations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 It considers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real-time weather data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, ensuring that outfits are both stylish and season-appropriate.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The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AI stylist evolves with user behavior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, learning from feedback and adjusting suggestions to become more accurate over time.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 Unlike existing tools, we focus on combining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body type, occasion, and  personal style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preferences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in one holistic platform.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i="0" u="none" strike="noStrike" cap="none" dirty="0">
                <a:solidFill>
                  <a:schemeClr val="dk1"/>
                </a:solidFill>
              </a:rPr>
              <a:t>Our stylist can integrate seamlessly with any e-commerce platform, providing a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fully customizable 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and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scalable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solution.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</a:rPr>
              <a:t>Many people cannot afford a personal fashion stylist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, making this generative AI app a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valuable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 and </a:t>
            </a:r>
            <a:r>
              <a:rPr lang="en-US" sz="1600" b="1" i="0" u="none" strike="noStrike" cap="none" dirty="0">
                <a:solidFill>
                  <a:schemeClr val="dk1"/>
                </a:solidFill>
              </a:rPr>
              <a:t>accessible solution</a:t>
            </a:r>
            <a:r>
              <a:rPr lang="en-US" sz="1600" i="0" u="none" strike="noStrike" cap="none" dirty="0">
                <a:solidFill>
                  <a:schemeClr val="dk1"/>
                </a:solidFill>
              </a:rPr>
              <a:t>.</a:t>
            </a:r>
          </a:p>
          <a:p>
            <a:pPr marL="457200" indent="-381000">
              <a:buClr>
                <a:schemeClr val="dk1"/>
              </a:buClr>
              <a:buSzPts val="2400"/>
              <a:buFont typeface="Arial"/>
              <a:buChar char="●"/>
            </a:pPr>
            <a:r>
              <a:rPr lang="en-IN" sz="1600" dirty="0"/>
              <a:t>Our virtual fashion stylist differentiates itself by combining </a:t>
            </a:r>
            <a:r>
              <a:rPr lang="en-IN" sz="1600" b="1" dirty="0"/>
              <a:t>deep personalization</a:t>
            </a:r>
            <a:r>
              <a:rPr lang="en-IN" sz="1600" dirty="0"/>
              <a:t>, </a:t>
            </a:r>
            <a:r>
              <a:rPr lang="en-IN" sz="1600" b="1" dirty="0"/>
              <a:t>real-time AR try-ons, </a:t>
            </a:r>
            <a:r>
              <a:rPr lang="en-IN" sz="1600" dirty="0"/>
              <a:t>and </a:t>
            </a:r>
            <a:r>
              <a:rPr lang="en-IN" sz="1600" b="1" dirty="0"/>
              <a:t>trend-based AI-driven recommendations</a:t>
            </a:r>
            <a:r>
              <a:rPr lang="en-IN" sz="1600" dirty="0"/>
              <a:t>. Its focus on </a:t>
            </a:r>
            <a:r>
              <a:rPr lang="en-IN" sz="1600" b="1" dirty="0"/>
              <a:t>sustainability</a:t>
            </a:r>
            <a:r>
              <a:rPr lang="en-IN" sz="1600" dirty="0"/>
              <a:t>, </a:t>
            </a:r>
            <a:r>
              <a:rPr lang="en-IN" sz="1600" b="1" dirty="0"/>
              <a:t>advanced technology</a:t>
            </a:r>
            <a:r>
              <a:rPr lang="en-IN" sz="1600" dirty="0"/>
              <a:t>, and an </a:t>
            </a:r>
            <a:r>
              <a:rPr lang="en-IN" sz="1600" b="1" dirty="0"/>
              <a:t>integrated ecosystem </a:t>
            </a:r>
            <a:r>
              <a:rPr lang="en-IN" sz="1600" dirty="0"/>
              <a:t>for users and retailers puts it ahead of other solutions on the market, offering a richer, more tailored user experience</a:t>
            </a:r>
          </a:p>
          <a:p>
            <a:pPr marL="457200" indent="-381000"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1600" b="1" dirty="0"/>
              <a:t>Generative AI in fashion</a:t>
            </a:r>
            <a:r>
              <a:rPr lang="en-US" sz="1600" dirty="0"/>
              <a:t> is a relatively new field, and our use of tools like </a:t>
            </a:r>
            <a:r>
              <a:rPr lang="en-US" sz="1600" b="1" dirty="0"/>
              <a:t>Stable Diffusion</a:t>
            </a:r>
            <a:r>
              <a:rPr lang="en-US" sz="1600" dirty="0"/>
              <a:t> and </a:t>
            </a:r>
            <a:r>
              <a:rPr lang="en-US" sz="1600" b="1" dirty="0"/>
              <a:t>Hugging Face Transformers</a:t>
            </a:r>
            <a:r>
              <a:rPr lang="en-US" sz="1600" dirty="0"/>
              <a:t> allows for dynamic, AI-driven fashion design and recommendations. These models don't just recommend existing styles but can </a:t>
            </a:r>
            <a:r>
              <a:rPr lang="en-US" sz="1600" b="1" dirty="0"/>
              <a:t>generate unique outfits or style combinations</a:t>
            </a:r>
            <a:r>
              <a:rPr lang="en-US" sz="1600" dirty="0"/>
              <a:t> based on user preferences, previous purchases, body measurements, or social media activity</a:t>
            </a:r>
            <a:endParaRPr lang="en-IN" sz="16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endParaRPr lang="en-US" sz="1600" i="0" u="none" strike="noStrike" cap="none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endParaRPr lang="en-US" sz="1600" i="0" u="none" strike="noStrike" cap="non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15CC0-8A0F-D3CA-B93B-6201D1DBA43B}"/>
              </a:ext>
            </a:extLst>
          </p:cNvPr>
          <p:cNvSpPr txBox="1"/>
          <p:nvPr/>
        </p:nvSpPr>
        <p:spPr>
          <a:xfrm>
            <a:off x="319548" y="157316"/>
            <a:ext cx="1155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ONE-MINUTE VIDEO OF THE IDEA (PITCH VIDEO)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D228-AB35-3128-4F7C-4C9D8A83D59D}"/>
              </a:ext>
            </a:extLst>
          </p:cNvPr>
          <p:cNvSpPr txBox="1"/>
          <p:nvPr/>
        </p:nvSpPr>
        <p:spPr>
          <a:xfrm>
            <a:off x="2212258" y="390317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https://youtu.be/LxfT1Yovgx0?si=C5l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KGZgeKvZn-jcD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ECAC4-9057-7168-CC03-4DC2A97F732C}"/>
              </a:ext>
            </a:extLst>
          </p:cNvPr>
          <p:cNvSpPr txBox="1"/>
          <p:nvPr/>
        </p:nvSpPr>
        <p:spPr>
          <a:xfrm>
            <a:off x="2212258" y="9950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https://go.screenpal.com/watch/cZ61oUVWQXq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2C65B-5161-1873-638F-5EE0C06EC50B}"/>
              </a:ext>
            </a:extLst>
          </p:cNvPr>
          <p:cNvSpPr txBox="1"/>
          <p:nvPr/>
        </p:nvSpPr>
        <p:spPr>
          <a:xfrm>
            <a:off x="4326194" y="2714948"/>
            <a:ext cx="336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1497</Words>
  <Application>Microsoft Office PowerPoint</Application>
  <PresentationFormat>Widescreen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Google Sans</vt:lpstr>
      <vt:lpstr>Times New Roman</vt:lpstr>
      <vt:lpstr>1_Titles</vt:lpstr>
      <vt:lpstr>Titles</vt:lpstr>
      <vt:lpstr>1_Office Theme</vt:lpstr>
      <vt:lpstr>GEN AI VIRTUAL FASHION STYLIST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your solution different/unique from other solutions in market? 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Sreedhar R</dc:creator>
  <cp:lastModifiedBy>vaishnavi</cp:lastModifiedBy>
  <cp:revision>94</cp:revision>
  <dcterms:modified xsi:type="dcterms:W3CDTF">2024-11-09T06:15:58Z</dcterms:modified>
</cp:coreProperties>
</file>